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5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48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2320885-89E6-435C-AAF6-6BA2706124E3}" type="datetimeFigureOut">
              <a:rPr lang="en-US" smtClean="0"/>
              <a:t>3/8/2011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D6B3886-1A25-4A10-A401-5FBAA4EF4AAC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2320885-89E6-435C-AAF6-6BA2706124E3}" type="datetimeFigureOut">
              <a:rPr lang="en-US" smtClean="0"/>
              <a:t>3/8/2011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D6B3886-1A25-4A10-A401-5FBAA4EF4AAC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2320885-89E6-435C-AAF6-6BA2706124E3}" type="datetimeFigureOut">
              <a:rPr lang="en-US" smtClean="0"/>
              <a:t>3/8/2011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D6B3886-1A25-4A10-A401-5FBAA4EF4AAC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2320885-89E6-435C-AAF6-6BA2706124E3}" type="datetimeFigureOut">
              <a:rPr lang="en-US" smtClean="0"/>
              <a:t>3/8/2011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D6B3886-1A25-4A10-A401-5FBAA4EF4AAC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2320885-89E6-435C-AAF6-6BA2706124E3}" type="datetimeFigureOut">
              <a:rPr lang="en-US" smtClean="0"/>
              <a:t>3/8/2011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D6B3886-1A25-4A10-A401-5FBAA4EF4AAC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2320885-89E6-435C-AAF6-6BA2706124E3}" type="datetimeFigureOut">
              <a:rPr lang="en-US" smtClean="0"/>
              <a:t>3/8/2011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D6B3886-1A25-4A10-A401-5FBAA4EF4AAC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2320885-89E6-435C-AAF6-6BA2706124E3}" type="datetimeFigureOut">
              <a:rPr lang="en-US" smtClean="0"/>
              <a:t>3/8/2011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D6B3886-1A25-4A10-A401-5FBAA4EF4AAC}" type="slidenum">
              <a:rPr lang="en-US" smtClean="0"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2320885-89E6-435C-AAF6-6BA2706124E3}" type="datetimeFigureOut">
              <a:rPr lang="en-US" smtClean="0"/>
              <a:t>3/8/2011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D6B3886-1A25-4A10-A401-5FBAA4EF4AAC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2320885-89E6-435C-AAF6-6BA2706124E3}" type="datetimeFigureOut">
              <a:rPr lang="en-US" smtClean="0"/>
              <a:t>3/8/2011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D6B3886-1A25-4A10-A401-5FBAA4EF4AAC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2320885-89E6-435C-AAF6-6BA2706124E3}" type="datetimeFigureOut">
              <a:rPr lang="en-US" smtClean="0"/>
              <a:t>3/8/2011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D6B3886-1A25-4A10-A401-5FBAA4EF4AAC}" type="slidenum">
              <a:rPr lang="en-US" smtClean="0"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2320885-89E6-435C-AAF6-6BA2706124E3}" type="datetimeFigureOut">
              <a:rPr lang="en-US" smtClean="0"/>
              <a:t>3/8/2011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D6B3886-1A25-4A10-A401-5FBAA4EF4AAC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2320885-89E6-435C-AAF6-6BA2706124E3}" type="datetimeFigureOut">
              <a:rPr lang="en-US" smtClean="0"/>
              <a:t>3/8/2011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D6B3886-1A25-4A10-A401-5FBAA4EF4AAC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85801"/>
            <a:ext cx="7772400" cy="838199"/>
          </a:xfrm>
        </p:spPr>
        <p:txBody>
          <a:bodyPr/>
          <a:lstStyle/>
          <a:p>
            <a:r>
              <a:rPr lang="en-US" dirty="0" smtClean="0"/>
              <a:t>Ethics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905000"/>
            <a:ext cx="6400800" cy="33528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ISSLC Standard 5: 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“A School administrator is an educational leader who promotes the success of all students by acting with integrity, fairness, and in an ethical manner.”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Plurality is something to be celebrated.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 smtClean="0"/>
              <a:t>Plurality makes life enjoyable, but we need to realize we have different secondary values.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 smtClean="0"/>
              <a:t>We also need to realize not everyone is striving for the same goals.  (this is important to truly understand and put in practice as educators)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Celebration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Cultural Competence?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does this fit with…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Within the profession of educational leadership, the greatest current issue is how principals and other school leaders will be able to exercise effective leadership within a milieu of tremendous diversity.</a:t>
            </a:r>
          </a:p>
          <a:p>
            <a:pPr>
              <a:buNone/>
            </a:pPr>
            <a:r>
              <a:rPr lang="en-US" dirty="0" smtClean="0"/>
              <a:t>						</a:t>
            </a:r>
            <a:r>
              <a:rPr lang="en-US" dirty="0" err="1" smtClean="0"/>
              <a:t>Rebore</a:t>
            </a:r>
            <a:r>
              <a:rPr lang="en-US" dirty="0" smtClean="0"/>
              <a:t>, 2001</a:t>
            </a:r>
          </a:p>
          <a:p>
            <a:pPr>
              <a:buNone/>
            </a:pPr>
            <a:r>
              <a:rPr lang="en-US" i="1" dirty="0" smtClean="0"/>
              <a:t>The Ethics of Educational Leadership </a:t>
            </a:r>
            <a:endParaRPr lang="en-US" i="1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Issues…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dirty="0" smtClean="0"/>
              <a:t>Let’s first look at Conduct vs. Behavior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 smtClean="0"/>
              <a:t>Behavior is a descriptive term referring to all human activities.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 smtClean="0"/>
              <a:t>Conduct implies that there is a choice, people can choose one course of action or an alternative course of action.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But first, what is Ethics?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dirty="0" smtClean="0"/>
              <a:t>Three fundamental questions: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What does it mean to be human?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 smtClean="0"/>
              <a:t>	How should human beings treat one another?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 smtClean="0"/>
              <a:t>	How should the institutions of society be organized?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 smtClean="0"/>
              <a:t>Ultimately the goal of ethics is </a:t>
            </a:r>
            <a:r>
              <a:rPr lang="en-US" b="1" dirty="0" smtClean="0"/>
              <a:t>the establishment of standards of conduct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 what is Ethics?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514350" indent="-514350">
              <a:buAutoNum type="arabicPeriod"/>
            </a:pPr>
            <a:r>
              <a:rPr lang="en-US" dirty="0" smtClean="0"/>
              <a:t>Framework for Decision Making </a:t>
            </a:r>
          </a:p>
          <a:p>
            <a:pPr marL="514350" indent="-514350">
              <a:buAutoNum type="arabicPeriod"/>
            </a:pPr>
            <a:endParaRPr lang="en-US" dirty="0" smtClean="0"/>
          </a:p>
          <a:p>
            <a:pPr marL="514350" indent="-514350">
              <a:buAutoNum type="arabicPeriod"/>
            </a:pPr>
            <a:r>
              <a:rPr lang="en-US" dirty="0" smtClean="0"/>
              <a:t>Addressing Issues through a disciplined way of thinking</a:t>
            </a:r>
          </a:p>
          <a:p>
            <a:pPr marL="514350" indent="-514350">
              <a:buAutoNum type="arabicPeriod"/>
            </a:pPr>
            <a:endParaRPr lang="en-US" dirty="0" smtClean="0"/>
          </a:p>
          <a:p>
            <a:pPr marL="514350" indent="-514350">
              <a:buAutoNum type="arabicPeriod"/>
            </a:pPr>
            <a:r>
              <a:rPr lang="en-US" dirty="0" smtClean="0"/>
              <a:t>Provides a unique response for educational leaders (different from management or instructional response)</a:t>
            </a:r>
          </a:p>
          <a:p>
            <a:pPr marL="914400" lvl="1" indent="-514350">
              <a:buNone/>
            </a:pPr>
            <a:endParaRPr lang="en-US" dirty="0"/>
          </a:p>
          <a:p>
            <a:pPr marL="914400" lvl="1" indent="-514350">
              <a:buNone/>
            </a:pPr>
            <a:r>
              <a:rPr lang="en-US" sz="2800" dirty="0" smtClean="0"/>
              <a:t>	</a:t>
            </a:r>
          </a:p>
          <a:p>
            <a:pPr marL="914400" lvl="1" indent="-514350">
              <a:buNone/>
            </a:pPr>
            <a:r>
              <a:rPr lang="en-US" dirty="0" smtClean="0"/>
              <a:t>Management &amp; Instruction = “what” &amp; “How” we do things</a:t>
            </a:r>
            <a:endParaRPr lang="en-US" dirty="0" smtClean="0"/>
          </a:p>
          <a:p>
            <a:pPr marL="914400" lvl="1" indent="-514350">
              <a:buNone/>
            </a:pPr>
            <a:r>
              <a:rPr lang="en-US" dirty="0"/>
              <a:t>	</a:t>
            </a:r>
            <a:endParaRPr lang="en-US" dirty="0" smtClean="0"/>
          </a:p>
          <a:p>
            <a:pPr marL="914400" lvl="1" indent="-514350">
              <a:buNone/>
            </a:pPr>
            <a:r>
              <a:rPr lang="en-US" b="1" dirty="0" smtClean="0"/>
              <a:t>Ethics = “why” we do things</a:t>
            </a:r>
          </a:p>
          <a:p>
            <a:pPr marL="914400" lvl="1" indent="-514350">
              <a:buNone/>
            </a:pPr>
            <a:r>
              <a:rPr lang="en-US" dirty="0"/>
              <a:t>	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Three important Issues for Ed Leaders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u="sng" dirty="0" smtClean="0"/>
              <a:t>Dimension 1 of 3</a:t>
            </a:r>
            <a:r>
              <a:rPr lang="en-US" dirty="0" smtClean="0"/>
              <a:t>: Conditional Nature of Values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 smtClean="0"/>
              <a:t>	Universal &amp; Secondary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 smtClean="0"/>
              <a:t>Universal: </a:t>
            </a:r>
            <a:r>
              <a:rPr lang="en-US" b="1" dirty="0" smtClean="0"/>
              <a:t>Applicable to all </a:t>
            </a:r>
            <a:r>
              <a:rPr lang="en-US" dirty="0" smtClean="0"/>
              <a:t>generations, cultures, societies “primary values”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 smtClean="0"/>
              <a:t>Secondary: </a:t>
            </a:r>
            <a:r>
              <a:rPr lang="en-US" b="1" dirty="0" smtClean="0"/>
              <a:t>Vary</a:t>
            </a:r>
            <a:r>
              <a:rPr lang="en-US" dirty="0" smtClean="0"/>
              <a:t> from generation to generation, culture, societies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Pluralism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u="sng" dirty="0" smtClean="0"/>
              <a:t>Universal/Primary Values:</a:t>
            </a:r>
          </a:p>
          <a:p>
            <a:pPr>
              <a:buNone/>
            </a:pPr>
            <a:r>
              <a:rPr lang="en-US" dirty="0" smtClean="0"/>
              <a:t>Love and Respect</a:t>
            </a:r>
          </a:p>
          <a:p>
            <a:pPr>
              <a:buNone/>
            </a:pPr>
            <a:r>
              <a:rPr lang="en-US" dirty="0" smtClean="0"/>
              <a:t>Reject Humiliation and Exploitation</a:t>
            </a:r>
            <a:endParaRPr lang="en-US" dirty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u="sng" dirty="0" smtClean="0"/>
              <a:t>Secondary Values:</a:t>
            </a:r>
          </a:p>
          <a:p>
            <a:pPr>
              <a:buNone/>
            </a:pPr>
            <a:r>
              <a:rPr lang="en-US" dirty="0" smtClean="0"/>
              <a:t>Social Roles (parent, spouse, etc.)</a:t>
            </a:r>
          </a:p>
          <a:p>
            <a:pPr>
              <a:buNone/>
            </a:pPr>
            <a:r>
              <a:rPr lang="en-US" dirty="0" smtClean="0"/>
              <a:t>Profession</a:t>
            </a:r>
          </a:p>
          <a:p>
            <a:pPr>
              <a:buNone/>
            </a:pPr>
            <a:r>
              <a:rPr lang="en-US" dirty="0" smtClean="0"/>
              <a:t>Personal </a:t>
            </a:r>
            <a:r>
              <a:rPr lang="en-US" dirty="0" smtClean="0"/>
              <a:t>Apsiration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Personal Preference (food, hobbies, etc.)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u="sng" dirty="0" smtClean="0"/>
              <a:t>Dimension 2 of 3: </a:t>
            </a:r>
            <a:r>
              <a:rPr lang="en-US" dirty="0" smtClean="0"/>
              <a:t>Conflict is Unavoidable</a:t>
            </a:r>
          </a:p>
          <a:p>
            <a:pPr>
              <a:buNone/>
            </a:pPr>
            <a:endParaRPr lang="en-US" u="sng" dirty="0"/>
          </a:p>
          <a:p>
            <a:pPr>
              <a:buNone/>
            </a:pPr>
            <a:r>
              <a:rPr lang="en-US" dirty="0" smtClean="0"/>
              <a:t>Conflicts will arise because of others perspectives of secondary values.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 smtClean="0"/>
              <a:t>Examples…?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Pluralism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endParaRPr lang="en-US" u="sng" dirty="0" smtClean="0"/>
          </a:p>
          <a:p>
            <a:pPr>
              <a:buNone/>
            </a:pPr>
            <a:r>
              <a:rPr lang="en-US" u="sng" dirty="0" smtClean="0"/>
              <a:t>Dimension 3 of 3</a:t>
            </a:r>
            <a:r>
              <a:rPr lang="en-US" dirty="0" smtClean="0"/>
              <a:t>: Developing an approach to solving conflict</a:t>
            </a:r>
          </a:p>
          <a:p>
            <a:pPr>
              <a:buNone/>
            </a:pPr>
            <a:endParaRPr lang="en-US" dirty="0"/>
          </a:p>
          <a:p>
            <a:pPr marL="514350" indent="-514350">
              <a:buAutoNum type="arabicPeriod"/>
            </a:pPr>
            <a:r>
              <a:rPr lang="en-US" dirty="0" smtClean="0"/>
              <a:t>Desire of participants to reach a </a:t>
            </a:r>
            <a:r>
              <a:rPr lang="en-US" b="1" i="1" dirty="0" smtClean="0"/>
              <a:t>reasonable</a:t>
            </a:r>
            <a:r>
              <a:rPr lang="en-US" dirty="0" smtClean="0"/>
              <a:t> settlement</a:t>
            </a:r>
          </a:p>
          <a:p>
            <a:pPr marL="514350" indent="-514350">
              <a:buAutoNum type="arabicPeriod"/>
            </a:pPr>
            <a:endParaRPr lang="en-US" dirty="0" smtClean="0"/>
          </a:p>
          <a:p>
            <a:pPr marL="514350" indent="-514350">
              <a:buAutoNum type="arabicPeriod"/>
            </a:pPr>
            <a:r>
              <a:rPr lang="en-US" dirty="0" smtClean="0"/>
              <a:t>Be objective – look at how the resolution will ultimately affect the entire value system of the disputants</a:t>
            </a:r>
          </a:p>
          <a:p>
            <a:pPr marL="514350" indent="-514350">
              <a:buAutoNum type="arabicPeriod"/>
            </a:pPr>
            <a:endParaRPr lang="en-US" dirty="0" smtClean="0"/>
          </a:p>
          <a:p>
            <a:pPr marL="514350" indent="-514350">
              <a:buAutoNum type="arabicPeriod"/>
            </a:pPr>
            <a:r>
              <a:rPr lang="en-US" dirty="0" smtClean="0"/>
              <a:t>Focus on shared valued of the disputants (especially shared secondary values)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Pluralism:</a:t>
            </a:r>
            <a:br>
              <a:rPr lang="en-US" sz="3200" dirty="0" smtClean="0"/>
            </a:br>
            <a:r>
              <a:rPr lang="en-US" sz="3200" dirty="0" smtClean="0"/>
              <a:t>The role of the school administrator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47</TotalTime>
  <Words>338</Words>
  <Application>Microsoft Office PowerPoint</Application>
  <PresentationFormat>On-screen Show (4:3)</PresentationFormat>
  <Paragraphs>76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Concourse</vt:lpstr>
      <vt:lpstr>Ethics</vt:lpstr>
      <vt:lpstr>Current Issues…</vt:lpstr>
      <vt:lpstr>But first, what is Ethics?</vt:lpstr>
      <vt:lpstr>So what is Ethics?</vt:lpstr>
      <vt:lpstr>Three important Issues for Ed Leaders</vt:lpstr>
      <vt:lpstr>Pluralism</vt:lpstr>
      <vt:lpstr>Examples</vt:lpstr>
      <vt:lpstr>Pluralism</vt:lpstr>
      <vt:lpstr>Pluralism: The role of the school administrator</vt:lpstr>
      <vt:lpstr>Celebration</vt:lpstr>
      <vt:lpstr>How does this fit with…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Ethics</dc:title>
  <dc:creator>rschultz</dc:creator>
  <cp:lastModifiedBy>rschultz</cp:lastModifiedBy>
  <cp:revision>6</cp:revision>
  <dcterms:created xsi:type="dcterms:W3CDTF">2011-03-08T10:57:36Z</dcterms:created>
  <dcterms:modified xsi:type="dcterms:W3CDTF">2011-03-08T11:45:11Z</dcterms:modified>
</cp:coreProperties>
</file>